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5" r:id="rId3"/>
    <p:sldId id="281" r:id="rId4"/>
    <p:sldId id="272" r:id="rId5"/>
    <p:sldId id="273" r:id="rId6"/>
    <p:sldId id="282" r:id="rId7"/>
    <p:sldId id="283" r:id="rId8"/>
    <p:sldId id="274" r:id="rId9"/>
    <p:sldId id="258" r:id="rId10"/>
    <p:sldId id="277" r:id="rId11"/>
    <p:sldId id="257" r:id="rId12"/>
    <p:sldId id="278" r:id="rId13"/>
    <p:sldId id="279" r:id="rId14"/>
    <p:sldId id="280" r:id="rId15"/>
    <p:sldId id="27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78FE-1177-4C6C-8F79-AA36BA9697D6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3162-F86B-48F9-B208-ACEE2BD66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754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78FE-1177-4C6C-8F79-AA36BA9697D6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3162-F86B-48F9-B208-ACEE2BD66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0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78FE-1177-4C6C-8F79-AA36BA9697D6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3162-F86B-48F9-B208-ACEE2BD66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9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78FE-1177-4C6C-8F79-AA36BA9697D6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3162-F86B-48F9-B208-ACEE2BD66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096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78FE-1177-4C6C-8F79-AA36BA9697D6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3162-F86B-48F9-B208-ACEE2BD66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11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78FE-1177-4C6C-8F79-AA36BA9697D6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3162-F86B-48F9-B208-ACEE2BD66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0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78FE-1177-4C6C-8F79-AA36BA9697D6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3162-F86B-48F9-B208-ACEE2BD66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73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78FE-1177-4C6C-8F79-AA36BA9697D6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3162-F86B-48F9-B208-ACEE2BD66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94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78FE-1177-4C6C-8F79-AA36BA9697D6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3162-F86B-48F9-B208-ACEE2BD66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8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78FE-1177-4C6C-8F79-AA36BA9697D6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3162-F86B-48F9-B208-ACEE2BD66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674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78FE-1177-4C6C-8F79-AA36BA9697D6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3162-F86B-48F9-B208-ACEE2BD66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77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978FE-1177-4C6C-8F79-AA36BA9697D6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53162-F86B-48F9-B208-ACEE2BD66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02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23" y="0"/>
            <a:ext cx="11800112" cy="67578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0029" y="2017151"/>
            <a:ext cx="113320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n w="22225">
                  <a:solidFill>
                    <a:srgbClr val="000099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«Практика использования </a:t>
            </a:r>
            <a:endParaRPr lang="ru-RU" sz="6600" b="1" dirty="0" smtClean="0">
              <a:ln w="22225">
                <a:solidFill>
                  <a:srgbClr val="000099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b="1" dirty="0" smtClean="0">
                <a:ln w="22225">
                  <a:solidFill>
                    <a:srgbClr val="000099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напольных </a:t>
            </a:r>
            <a:r>
              <a:rPr lang="ru-RU" sz="6600" b="1" dirty="0">
                <a:ln w="22225">
                  <a:solidFill>
                    <a:srgbClr val="000099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игр </a:t>
            </a:r>
            <a:r>
              <a:rPr lang="ru-RU" sz="6600" b="1" dirty="0" smtClean="0">
                <a:ln w="22225">
                  <a:solidFill>
                    <a:srgbClr val="000099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</a:t>
            </a:r>
          </a:p>
          <a:p>
            <a:pPr algn="ctr"/>
            <a:r>
              <a:rPr lang="ru-RU" sz="6600" b="1" dirty="0" smtClean="0">
                <a:ln w="22225">
                  <a:solidFill>
                    <a:srgbClr val="000099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работе </a:t>
            </a:r>
            <a:r>
              <a:rPr lang="ru-RU" sz="6600" b="1" dirty="0">
                <a:ln w="22225">
                  <a:solidFill>
                    <a:srgbClr val="000099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6600" b="1" dirty="0" smtClean="0">
                <a:ln w="22225">
                  <a:solidFill>
                    <a:srgbClr val="000099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дошкольниками »</a:t>
            </a:r>
            <a:endParaRPr lang="ru-RU" sz="6600" b="1" dirty="0">
              <a:ln w="22225">
                <a:solidFill>
                  <a:srgbClr val="000099"/>
                </a:solidFill>
                <a:prstDash val="solid"/>
              </a:ln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823" y="5330967"/>
            <a:ext cx="78181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 w="0">
                  <a:solidFill>
                    <a:srgbClr val="002060"/>
                  </a:solidFill>
                </a:ln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r>
              <a:rPr lang="ru-RU" sz="2400" dirty="0" smtClean="0">
                <a:ln w="0">
                  <a:solidFill>
                    <a:srgbClr val="002060"/>
                  </a:solidFill>
                </a:ln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ГБДОУ №27</a:t>
            </a:r>
            <a:r>
              <a:rPr lang="ru-RU" sz="2400" dirty="0">
                <a:ln w="0">
                  <a:solidFill>
                    <a:srgbClr val="002060"/>
                  </a:solidFill>
                </a:ln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n w="0">
                  <a:solidFill>
                    <a:srgbClr val="002060"/>
                  </a:solidFill>
                </a:ln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ln w="0">
                  <a:solidFill>
                    <a:srgbClr val="002060"/>
                  </a:solidFill>
                </a:ln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Кабурдо</a:t>
            </a:r>
            <a:r>
              <a:rPr lang="ru-RU" sz="2400" dirty="0" smtClean="0">
                <a:ln w="0">
                  <a:solidFill>
                    <a:srgbClr val="002060"/>
                  </a:solidFill>
                </a:ln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Н.В., Макарова О.А., </a:t>
            </a:r>
            <a:endParaRPr lang="ru-RU" sz="2400" dirty="0" smtClean="0">
              <a:ln w="0">
                <a:solidFill>
                  <a:srgbClr val="002060"/>
                </a:solidFill>
              </a:ln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n w="0">
                  <a:solidFill>
                    <a:srgbClr val="002060"/>
                  </a:solidFill>
                </a:ln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</a:t>
            </a:r>
            <a:r>
              <a:rPr lang="ru-RU" sz="2400" dirty="0" smtClean="0">
                <a:ln w="0">
                  <a:solidFill>
                    <a:srgbClr val="002060"/>
                  </a:solidFill>
                </a:ln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Горбань Н.В. </a:t>
            </a:r>
            <a:endParaRPr lang="ru-RU" sz="2400" dirty="0">
              <a:ln w="0">
                <a:solidFill>
                  <a:srgbClr val="002060"/>
                </a:solidFill>
              </a:ln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4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DA717C-46E9-F31B-673E-2FDE86195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4F6D10-768C-F38D-E9A5-1B8EE1C84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7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A1A64A-E8EC-9659-1160-636603EBE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0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EAE42E-E62C-603E-EFD9-111954869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0E485C-F5C8-8632-D97B-4C2E74EC0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90" b="91822" l="2000" r="96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52" y="247069"/>
            <a:ext cx="11355743" cy="67882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7927" y="3452326"/>
            <a:ext cx="73338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Segoe Script" panose="030B0504020000000003" pitchFamily="66" charset="0"/>
              </a:rPr>
              <a:t>СПАСИБО </a:t>
            </a:r>
          </a:p>
          <a:p>
            <a:pPr algn="ctr"/>
            <a:r>
              <a:rPr lang="ru-RU" sz="5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Segoe Script" panose="030B0504020000000003" pitchFamily="66" charset="0"/>
              </a:rPr>
              <a:t>ЗА </a:t>
            </a:r>
          </a:p>
          <a:p>
            <a:pPr algn="ctr"/>
            <a:r>
              <a:rPr lang="ru-RU" sz="5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Segoe Script" panose="030B0504020000000003" pitchFamily="66" charset="0"/>
              </a:rPr>
              <a:t>ВНИМАНИЕ!</a:t>
            </a:r>
            <a:endParaRPr lang="ru-RU" sz="54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88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77440" y="660708"/>
            <a:ext cx="68623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22225">
                  <a:solidFill>
                    <a:srgbClr val="000099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Напольные игры </a:t>
            </a:r>
            <a:endParaRPr lang="ru-RU" sz="6600" b="1" dirty="0">
              <a:ln w="22225">
                <a:solidFill>
                  <a:srgbClr val="000099"/>
                </a:solidFill>
                <a:prstDash val="solid"/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81577" y="2845522"/>
            <a:ext cx="2940594" cy="2634207"/>
            <a:chOff x="2743199" y="408582"/>
            <a:chExt cx="2641600" cy="96202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743199" y="408582"/>
              <a:ext cx="2641600" cy="962025"/>
            </a:xfrm>
            <a:prstGeom prst="roundRect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2790161" y="455544"/>
              <a:ext cx="2547676" cy="868101"/>
            </a:xfrm>
            <a:prstGeom prst="rect">
              <a:avLst/>
            </a:prstGeom>
            <a:ln>
              <a:noFill/>
            </a:ln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Укрепление физического здоровья</a:t>
              </a:r>
              <a:endParaRPr lang="ru-RU" sz="28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400697" y="2915604"/>
            <a:ext cx="4043538" cy="2634207"/>
            <a:chOff x="2743199" y="1490860"/>
            <a:chExt cx="2641600" cy="96202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743199" y="1490860"/>
              <a:ext cx="2641600" cy="962025"/>
            </a:xfrm>
            <a:prstGeom prst="roundRect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кругленный прямоугольник 4"/>
            <p:cNvSpPr txBox="1"/>
            <p:nvPr/>
          </p:nvSpPr>
          <p:spPr>
            <a:xfrm>
              <a:off x="2790161" y="1537822"/>
              <a:ext cx="2547676" cy="868101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Укрепление психологического здоровья </a:t>
              </a:r>
              <a:endParaRPr lang="ru-RU" sz="28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750628" y="2915604"/>
            <a:ext cx="3933371" cy="2634207"/>
            <a:chOff x="2743199" y="2573139"/>
            <a:chExt cx="2641600" cy="96202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743199" y="2573139"/>
              <a:ext cx="2641600" cy="962025"/>
            </a:xfrm>
            <a:prstGeom prst="roundRect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4"/>
            <p:cNvSpPr txBox="1"/>
            <p:nvPr/>
          </p:nvSpPr>
          <p:spPr>
            <a:xfrm>
              <a:off x="2790161" y="2620101"/>
              <a:ext cx="2547676" cy="868101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Высокоэффективный инструмент работы с дошкольниками</a:t>
              </a:r>
              <a:endParaRPr lang="ru-RU" sz="28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6" name="Прямая со стрелкой 15"/>
          <p:cNvCxnSpPr/>
          <p:nvPr/>
        </p:nvCxnSpPr>
        <p:spPr>
          <a:xfrm flipH="1">
            <a:off x="2847703" y="1693145"/>
            <a:ext cx="1105988" cy="1041346"/>
          </a:xfrm>
          <a:prstGeom prst="straightConnector1">
            <a:avLst/>
          </a:prstGeom>
          <a:ln>
            <a:solidFill>
              <a:srgbClr val="000099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834743" y="1646183"/>
            <a:ext cx="17417" cy="1135270"/>
          </a:xfrm>
          <a:prstGeom prst="straightConnector1">
            <a:avLst/>
          </a:prstGeom>
          <a:ln>
            <a:solidFill>
              <a:srgbClr val="000099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889966" y="1620296"/>
            <a:ext cx="1201783" cy="1114195"/>
          </a:xfrm>
          <a:prstGeom prst="straightConnector1">
            <a:avLst/>
          </a:prstGeom>
          <a:ln>
            <a:solidFill>
              <a:srgbClr val="000099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99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1969"/>
            <a:ext cx="1114075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4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4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напольных игр</a:t>
            </a:r>
          </a:p>
          <a:p>
            <a:pPr lvl="0"/>
            <a:endParaRPr lang="ru-RU" b="1" dirty="0"/>
          </a:p>
          <a:p>
            <a:pPr lvl="0"/>
            <a:r>
              <a:rPr lang="ru-RU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Игра</a:t>
            </a:r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— для малышей, а не для взрослых.</a:t>
            </a:r>
            <a:b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40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Для </a:t>
            </a:r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детей — развлечение, для педагога — инструмент.</a:t>
            </a:r>
            <a:b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4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</a:t>
            </a:r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«Квадраты</a:t>
            </a:r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 — универсальное игровое </a:t>
            </a:r>
            <a:endParaRPr lang="ru-RU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поле</a:t>
            </a:r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 </a:t>
            </a:r>
            <a:b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40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Игра</a:t>
            </a:r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— это движение. </a:t>
            </a:r>
            <a:b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40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</a:t>
            </a:r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Правила</a:t>
            </a:r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— основа порядка.</a:t>
            </a:r>
            <a:b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4000" dirty="0" smtClean="0">
                <a:ln w="0"/>
                <a:solidFill>
                  <a:srgbClr val="99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Все </a:t>
            </a:r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хорошо в меру.</a:t>
            </a:r>
            <a:b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8981" l="10429" r="91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56" r="8717" b="10340"/>
          <a:stretch/>
        </p:blipFill>
        <p:spPr>
          <a:xfrm>
            <a:off x="9246637" y="2099388"/>
            <a:ext cx="2729855" cy="466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9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7737" y="408511"/>
            <a:ext cx="98058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Атрибуты  для напольных игр </a:t>
            </a:r>
            <a:endParaRPr lang="ru-RU" sz="4400" b="1" dirty="0">
              <a:ln w="0"/>
              <a:solidFill>
                <a:srgbClr val="00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9" t="12572" r="17228"/>
          <a:stretch/>
        </p:blipFill>
        <p:spPr>
          <a:xfrm>
            <a:off x="651040" y="1174514"/>
            <a:ext cx="3316556" cy="32435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r="10303"/>
          <a:stretch/>
        </p:blipFill>
        <p:spPr>
          <a:xfrm>
            <a:off x="4685211" y="1732773"/>
            <a:ext cx="3744686" cy="2130454"/>
          </a:xfrm>
          <a:prstGeom prst="rect">
            <a:avLst/>
          </a:prstGeom>
          <a:ln w="19050" cap="sq">
            <a:solidFill>
              <a:srgbClr val="00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4" b="12794"/>
          <a:stretch/>
        </p:blipFill>
        <p:spPr>
          <a:xfrm rot="16200000">
            <a:off x="5482511" y="3390630"/>
            <a:ext cx="2150087" cy="3744686"/>
          </a:xfrm>
          <a:prstGeom prst="rect">
            <a:avLst/>
          </a:prstGeom>
          <a:ln w="19050">
            <a:solidFill>
              <a:srgbClr val="000099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2" b="29556"/>
          <a:stretch/>
        </p:blipFill>
        <p:spPr>
          <a:xfrm rot="16200000">
            <a:off x="9148020" y="1148794"/>
            <a:ext cx="2155205" cy="3323164"/>
          </a:xfrm>
          <a:prstGeom prst="rect">
            <a:avLst/>
          </a:prstGeom>
          <a:ln w="19050">
            <a:solidFill>
              <a:srgbClr val="000099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" t="10763" r="6825" b="4074"/>
          <a:stretch/>
        </p:blipFill>
        <p:spPr>
          <a:xfrm>
            <a:off x="8564040" y="4187929"/>
            <a:ext cx="3323165" cy="2150088"/>
          </a:xfrm>
          <a:prstGeom prst="rect">
            <a:avLst/>
          </a:prstGeom>
          <a:ln w="19050">
            <a:solidFill>
              <a:srgbClr val="000099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6" t="21149" r="29260" b="15398"/>
          <a:stretch/>
        </p:blipFill>
        <p:spPr>
          <a:xfrm>
            <a:off x="2445218" y="4537132"/>
            <a:ext cx="2104093" cy="2114535"/>
          </a:xfrm>
          <a:prstGeom prst="rect">
            <a:avLst/>
          </a:prstGeom>
          <a:ln w="19050">
            <a:solidFill>
              <a:srgbClr val="000099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5" t="51302" r="29810" b="17333"/>
          <a:stretch/>
        </p:blipFill>
        <p:spPr>
          <a:xfrm>
            <a:off x="123467" y="4500650"/>
            <a:ext cx="2185851" cy="215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413" y="74208"/>
            <a:ext cx="5421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2225">
                  <a:solidFill>
                    <a:srgbClr val="000099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«Разноцветные следы»</a:t>
            </a:r>
            <a:endParaRPr lang="ru-RU" sz="3600" b="1" dirty="0">
              <a:ln w="22225">
                <a:solidFill>
                  <a:srgbClr val="000099"/>
                </a:solidFill>
                <a:prstDash val="solid"/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" r="2918"/>
          <a:stretch/>
        </p:blipFill>
        <p:spPr>
          <a:xfrm>
            <a:off x="206868" y="3342431"/>
            <a:ext cx="5182231" cy="351556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8097" r="24118"/>
          <a:stretch/>
        </p:blipFill>
        <p:spPr>
          <a:xfrm>
            <a:off x="6148874" y="74208"/>
            <a:ext cx="5551714" cy="360788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9" r="15770"/>
          <a:stretch/>
        </p:blipFill>
        <p:spPr>
          <a:xfrm>
            <a:off x="6148874" y="3682092"/>
            <a:ext cx="5551714" cy="303711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68" y="628394"/>
            <a:ext cx="5184711" cy="279685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1380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3886" y="133548"/>
            <a:ext cx="3956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2225">
                  <a:solidFill>
                    <a:srgbClr val="000099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«Силуэты»</a:t>
            </a:r>
            <a:endParaRPr lang="ru-RU" sz="3600" b="1" dirty="0">
              <a:ln w="22225">
                <a:solidFill>
                  <a:srgbClr val="000099"/>
                </a:solidFill>
                <a:prstDash val="solid"/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4" t="6704" r="26472" b="5028"/>
          <a:stretch/>
        </p:blipFill>
        <p:spPr>
          <a:xfrm>
            <a:off x="122199" y="698654"/>
            <a:ext cx="4015705" cy="279918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1" t="11680" r="25430"/>
          <a:stretch/>
        </p:blipFill>
        <p:spPr>
          <a:xfrm>
            <a:off x="4260103" y="779879"/>
            <a:ext cx="3901154" cy="271795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5" t="18803" r="23006"/>
          <a:stretch/>
        </p:blipFill>
        <p:spPr>
          <a:xfrm rot="5400000">
            <a:off x="6726873" y="2970046"/>
            <a:ext cx="3216548" cy="441688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6" t="-2413" r="21353" b="15476"/>
          <a:stretch/>
        </p:blipFill>
        <p:spPr>
          <a:xfrm rot="16200000">
            <a:off x="1559464" y="2785180"/>
            <a:ext cx="3179242" cy="482392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6826" r="23707"/>
          <a:stretch/>
        </p:blipFill>
        <p:spPr>
          <a:xfrm>
            <a:off x="8335147" y="779879"/>
            <a:ext cx="3630638" cy="262670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6632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90095" y="945797"/>
            <a:ext cx="2878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2225">
                  <a:solidFill>
                    <a:srgbClr val="000099"/>
                  </a:solidFill>
                  <a:prstDash val="solid"/>
                </a:ln>
                <a:solidFill>
                  <a:srgbClr val="0000CC"/>
                </a:solidFill>
              </a:rPr>
              <a:t> </a:t>
            </a:r>
            <a:r>
              <a:rPr lang="ru-RU" sz="3600" b="1" dirty="0" smtClean="0">
                <a:ln w="22225">
                  <a:solidFill>
                    <a:srgbClr val="000099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«Бабочка»</a:t>
            </a:r>
            <a:endParaRPr lang="ru-RU" sz="3600" b="1" dirty="0">
              <a:ln w="22225">
                <a:solidFill>
                  <a:srgbClr val="000099"/>
                </a:solidFill>
                <a:prstDash val="solid"/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3405" r="11648" b="2553"/>
          <a:stretch/>
        </p:blipFill>
        <p:spPr>
          <a:xfrm>
            <a:off x="102636" y="1194317"/>
            <a:ext cx="5453385" cy="488924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21" y="1754155"/>
            <a:ext cx="6419461" cy="481459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1632499" y="466531"/>
            <a:ext cx="3293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«Гараж»</a:t>
            </a:r>
            <a:endParaRPr lang="ru-RU" sz="36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32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674" y="531844"/>
            <a:ext cx="10506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«Четвертый лишний» (Полезные продукты)</a:t>
            </a:r>
            <a:endParaRPr lang="ru-RU" sz="36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r="20965"/>
          <a:stretch/>
        </p:blipFill>
        <p:spPr>
          <a:xfrm>
            <a:off x="6115554" y="1455217"/>
            <a:ext cx="5790390" cy="439168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4" r="6866"/>
          <a:stretch/>
        </p:blipFill>
        <p:spPr>
          <a:xfrm>
            <a:off x="363894" y="1455217"/>
            <a:ext cx="5654351" cy="439168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1107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5D1385-F4B8-44F2-0C2F-602B71D4F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8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78</Words>
  <Application>Microsoft Office PowerPoint</Application>
  <PresentationFormat>Широкоэкранный</PresentationFormat>
  <Paragraphs>23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Segoe Script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5</cp:revision>
  <dcterms:created xsi:type="dcterms:W3CDTF">2024-05-25T15:40:58Z</dcterms:created>
  <dcterms:modified xsi:type="dcterms:W3CDTF">2024-05-26T18:01:14Z</dcterms:modified>
</cp:coreProperties>
</file>